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69" r:id="rId2"/>
    <p:sldId id="266" r:id="rId3"/>
    <p:sldId id="276" r:id="rId4"/>
    <p:sldId id="277" r:id="rId5"/>
    <p:sldId id="257" r:id="rId6"/>
    <p:sldId id="258" r:id="rId7"/>
    <p:sldId id="278" r:id="rId8"/>
    <p:sldId id="279" r:id="rId9"/>
    <p:sldId id="280" r:id="rId10"/>
    <p:sldId id="262" r:id="rId11"/>
    <p:sldId id="282" r:id="rId12"/>
    <p:sldId id="281" r:id="rId13"/>
    <p:sldId id="275" r:id="rId14"/>
    <p:sldId id="283" r:id="rId15"/>
    <p:sldId id="272" r:id="rId1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aio" initials="v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63A"/>
    <a:srgbClr val="FFD054"/>
    <a:srgbClr val="FF9D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1" autoAdjust="0"/>
    <p:restoredTop sz="94563" autoAdjust="0"/>
  </p:normalViewPr>
  <p:slideViewPr>
    <p:cSldViewPr snapToGrid="0" snapToObjects="1">
      <p:cViewPr>
        <p:scale>
          <a:sx n="70" d="100"/>
          <a:sy n="70" d="100"/>
        </p:scale>
        <p:origin x="-672" y="-1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6-09-10T21:06:42.879" idx="8">
    <p:pos x="3010" y="110"/>
    <p:text>romove the flags - if you have a quick idea - replace by something, if not just leave it black with the new text
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DF3376-FC2C-7B48-9986-E3B76A849867}" type="datetimeFigureOut">
              <a:rPr lang="en-US" smtClean="0"/>
              <a:t>2016-09-11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128725-5F7B-374A-85D0-8D1DB78EE0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49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don’t know how to add in </a:t>
            </a:r>
            <a:r>
              <a:rPr lang="en-US" dirty="0" err="1" smtClean="0"/>
              <a:t>powerpoint</a:t>
            </a:r>
            <a:r>
              <a:rPr lang="en-US" dirty="0" smtClean="0"/>
              <a:t> extra space in front of 2</a:t>
            </a:r>
            <a:r>
              <a:rPr lang="en-US" baseline="30000" dirty="0" smtClean="0"/>
              <a:t>nd</a:t>
            </a:r>
            <a:r>
              <a:rPr lang="en-US" dirty="0" smtClean="0"/>
              <a:t> lines in bullet-pointed</a:t>
            </a:r>
            <a:r>
              <a:rPr lang="en-US" baseline="0" dirty="0" smtClean="0"/>
              <a:t> list </a:t>
            </a:r>
            <a:r>
              <a:rPr lang="en-US" baseline="0" dirty="0" smtClean="0">
                <a:sym typeface="Wingdings"/>
              </a:rPr>
              <a:t>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128725-5F7B-374A-85D0-8D1DB78EE0B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2280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 do in the future: Icons</a:t>
            </a:r>
            <a:r>
              <a:rPr lang="en-US" baseline="0" dirty="0" smtClean="0"/>
              <a:t> beside every point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128725-5F7B-374A-85D0-8D1DB78EE0B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6302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 do in the future: Icons</a:t>
            </a:r>
            <a:r>
              <a:rPr lang="en-US" baseline="0" dirty="0" smtClean="0"/>
              <a:t> beside every point, horizontal layout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128725-5F7B-374A-85D0-8D1DB78EE0B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1513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 do in the future: Icons</a:t>
            </a:r>
            <a:r>
              <a:rPr lang="en-US" baseline="0" dirty="0" smtClean="0"/>
              <a:t> beside every point, horizontal layout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128725-5F7B-374A-85D0-8D1DB78EE0B7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1513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128725-5F7B-374A-85D0-8D1DB78EE0B7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0593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128725-5F7B-374A-85D0-8D1DB78EE0B7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0593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128725-5F7B-374A-85D0-8D1DB78EE0B7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0943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 do in the future: Icons</a:t>
            </a:r>
            <a:r>
              <a:rPr lang="en-US" baseline="0" dirty="0" smtClean="0"/>
              <a:t> beside every point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128725-5F7B-374A-85D0-8D1DB78EE0B7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6302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128725-5F7B-374A-85D0-8D1DB78EE0B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094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B88C-93F5-A842-817B-C73D7A82202C}" type="datetimeFigureOut">
              <a:rPr lang="en-US" smtClean="0"/>
              <a:t>2016-09-11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F2603-E7A8-C74D-B6E0-324D51632FA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001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B88C-93F5-A842-817B-C73D7A82202C}" type="datetimeFigureOut">
              <a:rPr lang="en-US" smtClean="0"/>
              <a:t>2016-09-11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F2603-E7A8-C74D-B6E0-324D51632FA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248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B88C-93F5-A842-817B-C73D7A82202C}" type="datetimeFigureOut">
              <a:rPr lang="en-US" smtClean="0"/>
              <a:t>2016-09-11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F2603-E7A8-C74D-B6E0-324D51632FA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399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B88C-93F5-A842-817B-C73D7A82202C}" type="datetimeFigureOut">
              <a:rPr lang="en-US" smtClean="0"/>
              <a:t>2016-09-11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F2603-E7A8-C74D-B6E0-324D51632FA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224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B88C-93F5-A842-817B-C73D7A82202C}" type="datetimeFigureOut">
              <a:rPr lang="en-US" smtClean="0"/>
              <a:t>2016-09-11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F2603-E7A8-C74D-B6E0-324D51632FA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682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B88C-93F5-A842-817B-C73D7A82202C}" type="datetimeFigureOut">
              <a:rPr lang="en-US" smtClean="0"/>
              <a:t>2016-09-11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F2603-E7A8-C74D-B6E0-324D51632FA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05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B88C-93F5-A842-817B-C73D7A82202C}" type="datetimeFigureOut">
              <a:rPr lang="en-US" smtClean="0"/>
              <a:t>2016-09-11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F2603-E7A8-C74D-B6E0-324D51632FA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884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B88C-93F5-A842-817B-C73D7A82202C}" type="datetimeFigureOut">
              <a:rPr lang="en-US" smtClean="0"/>
              <a:t>2016-09-11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F2603-E7A8-C74D-B6E0-324D51632FA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624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B88C-93F5-A842-817B-C73D7A82202C}" type="datetimeFigureOut">
              <a:rPr lang="en-US" smtClean="0"/>
              <a:t>2016-09-11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F2603-E7A8-C74D-B6E0-324D51632FA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357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B88C-93F5-A842-817B-C73D7A82202C}" type="datetimeFigureOut">
              <a:rPr lang="en-US" smtClean="0"/>
              <a:t>2016-09-11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F2603-E7A8-C74D-B6E0-324D51632FA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74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EB88C-93F5-A842-817B-C73D7A82202C}" type="datetimeFigureOut">
              <a:rPr lang="en-US" smtClean="0"/>
              <a:t>2016-09-11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F2603-E7A8-C74D-B6E0-324D51632FA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987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9EB88C-93F5-A842-817B-C73D7A82202C}" type="datetimeFigureOut">
              <a:rPr lang="en-US" smtClean="0"/>
              <a:t>2016-09-11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EF2603-E7A8-C74D-B6E0-324D51632FA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891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1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tconnected.ie/" TargetMode="External"/><Relationship Id="rId2" Type="http://schemas.openxmlformats.org/officeDocument/2006/relationships/hyperlink" Target="mailto:monika@artconnected.i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138083" y="4617581"/>
            <a:ext cx="48048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GB" sz="1000" dirty="0"/>
              <a:t>Presented by: </a:t>
            </a:r>
            <a:r>
              <a:rPr lang="en-GB" sz="1000" b="1" dirty="0"/>
              <a:t>Monika </a:t>
            </a:r>
            <a:r>
              <a:rPr lang="en-GB" sz="1000" b="1" dirty="0" smtClean="0"/>
              <a:t>Sapielak</a:t>
            </a:r>
            <a:r>
              <a:rPr lang="en-GB" sz="1000" b="1" dirty="0"/>
              <a:t> </a:t>
            </a:r>
            <a:r>
              <a:rPr lang="en-GB" sz="1000" b="1" dirty="0" smtClean="0"/>
              <a:t>      E: </a:t>
            </a:r>
            <a:r>
              <a:rPr lang="en-GB" sz="1000" dirty="0" smtClean="0"/>
              <a:t>monika@cfcp.ie      </a:t>
            </a:r>
            <a:r>
              <a:rPr lang="en-GB" sz="1000" b="1" dirty="0" smtClean="0"/>
              <a:t>M: </a:t>
            </a:r>
            <a:r>
              <a:rPr lang="en-GB" sz="1000" dirty="0" smtClean="0"/>
              <a:t>+353-86-608-4020</a:t>
            </a:r>
            <a:r>
              <a:rPr lang="en-IE" sz="1000" dirty="0" smtClean="0">
                <a:effectLst/>
              </a:rPr>
              <a:t> </a:t>
            </a:r>
            <a:endParaRPr lang="en-US" sz="1000" dirty="0"/>
          </a:p>
        </p:txBody>
      </p:sp>
      <p:pic>
        <p:nvPicPr>
          <p:cNvPr id="6" name="Picture 5" descr="img_cover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871" b="29384"/>
          <a:stretch/>
        </p:blipFill>
        <p:spPr>
          <a:xfrm>
            <a:off x="2421420" y="277045"/>
            <a:ext cx="4747146" cy="302744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3334318"/>
            <a:ext cx="9144000" cy="707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sz="2200" dirty="0" smtClean="0"/>
              <a:t>CREATIVE JOBS, FUNDING AND</a:t>
            </a:r>
          </a:p>
          <a:p>
            <a:pPr algn="ctr">
              <a:lnSpc>
                <a:spcPct val="90000"/>
              </a:lnSpc>
            </a:pPr>
            <a:r>
              <a:rPr lang="en-GB" sz="2200" dirty="0" smtClean="0"/>
              <a:t>OPPORTUNITIES PUZZLE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5635029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 smtClean="0">
                <a:solidFill>
                  <a:srgbClr val="FFB63A"/>
                </a:solidFill>
              </a:rPr>
              <a:t>ARTCONNECTED</a:t>
            </a:r>
            <a:endParaRPr lang="en-US" sz="2200" dirty="0">
              <a:solidFill>
                <a:srgbClr val="FFB63A"/>
              </a:solidFill>
            </a:endParaRPr>
          </a:p>
        </p:txBody>
      </p:sp>
      <p:pic>
        <p:nvPicPr>
          <p:cNvPr id="8" name="Picture 7" descr="CFCP_logo_ho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450" y="4361468"/>
            <a:ext cx="3712550" cy="527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66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ENCIL-&amp;-BRUSH-ILLU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353" y="787500"/>
            <a:ext cx="4091416" cy="4091416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-195695" y="267601"/>
            <a:ext cx="2087686" cy="355600"/>
          </a:xfrm>
          <a:prstGeom prst="round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7926" y="292101"/>
            <a:ext cx="1784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SCALE OF THE PROBLEM</a:t>
            </a:r>
            <a:endParaRPr lang="en-IE" sz="12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43189" y="1746554"/>
            <a:ext cx="357531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en-GB" sz="1200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3,000,000</a:t>
            </a:r>
            <a:r>
              <a:rPr lang="en-GB" sz="1400" dirty="0"/>
              <a:t> </a:t>
            </a:r>
            <a:r>
              <a:rPr lang="en-GB" sz="1400" b="1" dirty="0"/>
              <a:t>+ </a:t>
            </a:r>
            <a:r>
              <a:rPr lang="en-GB" sz="1400" dirty="0"/>
              <a:t>creative opportunities posted yearly </a:t>
            </a:r>
            <a:r>
              <a:rPr lang="en-GB" sz="1400" dirty="0" smtClean="0"/>
              <a:t>in Europe.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70,000 +</a:t>
            </a:r>
            <a:r>
              <a:rPr lang="en-GB" sz="1400" dirty="0" smtClean="0"/>
              <a:t> creative opportunities posted yearly in Ireland.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/>
              <a:t>Promoters of the opportunities post on average </a:t>
            </a:r>
            <a:r>
              <a:rPr lang="en-GB" sz="1400" b="1" dirty="0"/>
              <a:t>7 </a:t>
            </a:r>
            <a:r>
              <a:rPr lang="en-GB" sz="1400" b="1" dirty="0" smtClean="0"/>
              <a:t>calls per year</a:t>
            </a:r>
            <a:r>
              <a:rPr lang="en-GB" sz="1400" dirty="0" smtClean="0"/>
              <a:t>.</a:t>
            </a:r>
          </a:p>
          <a:p>
            <a:pPr lvl="0"/>
            <a:endParaRPr lang="en-GB" sz="1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550333" y="1377221"/>
            <a:ext cx="355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chemeClr val="bg1"/>
                </a:solidFill>
              </a:rPr>
              <a:t>WHO IS AFFECTED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31333" y="3693523"/>
            <a:ext cx="2825750" cy="761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sz="1600" dirty="0">
                <a:solidFill>
                  <a:schemeClr val="bg1"/>
                </a:solidFill>
              </a:rPr>
              <a:t>Creatives &amp; creative businesses promoting or looking for</a:t>
            </a:r>
          </a:p>
          <a:p>
            <a:pPr algn="ctr">
              <a:lnSpc>
                <a:spcPct val="90000"/>
              </a:lnSpc>
            </a:pPr>
            <a:r>
              <a:rPr lang="en-GB" sz="1600" dirty="0">
                <a:solidFill>
                  <a:schemeClr val="bg1"/>
                </a:solidFill>
              </a:rPr>
              <a:t>market opportunities</a:t>
            </a:r>
          </a:p>
        </p:txBody>
      </p:sp>
    </p:spTree>
    <p:extLst>
      <p:ext uri="{BB962C8B-B14F-4D97-AF65-F5344CB8AC3E}">
        <p14:creationId xmlns:p14="http://schemas.microsoft.com/office/powerpoint/2010/main" val="48189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>
            <a:off x="4779149" y="2000250"/>
            <a:ext cx="3924301" cy="2711450"/>
          </a:xfrm>
          <a:prstGeom prst="roundRect">
            <a:avLst>
              <a:gd name="adj" fmla="val 9104"/>
            </a:avLst>
          </a:prstGeom>
          <a:solidFill>
            <a:srgbClr val="FFD05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406399" y="2000250"/>
            <a:ext cx="3924301" cy="2711450"/>
          </a:xfrm>
          <a:prstGeom prst="roundRect">
            <a:avLst>
              <a:gd name="adj" fmla="val 9104"/>
            </a:avLst>
          </a:prstGeom>
          <a:solidFill>
            <a:srgbClr val="FF9D0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84200" y="2580215"/>
            <a:ext cx="3429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2hs spent on average per week searching for opportunities </a:t>
            </a:r>
            <a:r>
              <a:rPr lang="en-GB" sz="1400" dirty="0" smtClean="0"/>
              <a:t> = 110 </a:t>
            </a:r>
            <a:r>
              <a:rPr lang="en-GB" sz="1400" dirty="0"/>
              <a:t>hours per </a:t>
            </a:r>
            <a:r>
              <a:rPr lang="en-GB" sz="1400" dirty="0" smtClean="0"/>
              <a:t>year = €</a:t>
            </a:r>
            <a:r>
              <a:rPr lang="en-GB" sz="1400" dirty="0"/>
              <a:t>949.52 per </a:t>
            </a:r>
            <a:r>
              <a:rPr lang="en-GB" sz="1400" dirty="0" smtClean="0"/>
              <a:t>year* </a:t>
            </a:r>
          </a:p>
          <a:p>
            <a:endParaRPr lang="en-GB" sz="1400" dirty="0" smtClean="0"/>
          </a:p>
          <a:p>
            <a:endParaRPr lang="en-GB" sz="1400" dirty="0" smtClean="0"/>
          </a:p>
          <a:p>
            <a:r>
              <a:rPr lang="en-GB" sz="1400" dirty="0" smtClean="0"/>
              <a:t>*Based on an </a:t>
            </a:r>
            <a:r>
              <a:rPr lang="en-GB" sz="1400" dirty="0"/>
              <a:t>average European hourly wage </a:t>
            </a:r>
            <a:r>
              <a:rPr lang="en-GB" sz="1400" dirty="0" smtClean="0"/>
              <a:t>  of </a:t>
            </a:r>
            <a:r>
              <a:rPr lang="en-GB" sz="1400" dirty="0"/>
              <a:t>€9.13 (estimated on the basis of a monthly salary of €1,578.98 </a:t>
            </a:r>
            <a:r>
              <a:rPr lang="en-GB" sz="1400" dirty="0" smtClean="0"/>
              <a:t>for 40hs/week).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4811260" y="2375323"/>
            <a:ext cx="3759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 smtClean="0"/>
              <a:t>ON AVERAGE:</a:t>
            </a:r>
          </a:p>
          <a:p>
            <a:pPr marL="285750" lvl="0" indent="-285750">
              <a:buFont typeface="Arial"/>
              <a:buChar char="•"/>
            </a:pPr>
            <a:r>
              <a:rPr lang="en-US" sz="1400" dirty="0" smtClean="0"/>
              <a:t>10 </a:t>
            </a:r>
            <a:r>
              <a:rPr lang="en-US" sz="1400" dirty="0"/>
              <a:t>minutes </a:t>
            </a:r>
            <a:r>
              <a:rPr lang="en-US" sz="1400" dirty="0" smtClean="0"/>
              <a:t>spent to </a:t>
            </a:r>
            <a:r>
              <a:rPr lang="en-US" sz="1400" dirty="0"/>
              <a:t>evaluate an </a:t>
            </a:r>
            <a:r>
              <a:rPr lang="en-US" sz="1400" dirty="0" smtClean="0"/>
              <a:t>application</a:t>
            </a:r>
          </a:p>
          <a:p>
            <a:pPr marL="285750" lvl="0" indent="-285750">
              <a:buFont typeface="Arial"/>
              <a:buChar char="•"/>
            </a:pPr>
            <a:r>
              <a:rPr lang="en-US" sz="1400" dirty="0" smtClean="0"/>
              <a:t>49 </a:t>
            </a:r>
            <a:r>
              <a:rPr lang="en-US" sz="1400" dirty="0"/>
              <a:t>responses </a:t>
            </a:r>
            <a:r>
              <a:rPr lang="en-US" sz="1400" dirty="0" smtClean="0"/>
              <a:t>received per </a:t>
            </a:r>
            <a:r>
              <a:rPr lang="en-US" sz="1400" dirty="0"/>
              <a:t>call </a:t>
            </a:r>
            <a:endParaRPr lang="en-US" sz="1400" dirty="0" smtClean="0"/>
          </a:p>
          <a:p>
            <a:pPr marL="285750" lvl="0" indent="-285750">
              <a:buFont typeface="Arial"/>
              <a:buChar char="•"/>
            </a:pPr>
            <a:r>
              <a:rPr lang="en-US" sz="1400" dirty="0" smtClean="0"/>
              <a:t>only </a:t>
            </a:r>
            <a:r>
              <a:rPr lang="en-US" sz="1400" dirty="0"/>
              <a:t>24 (out of 49) match the </a:t>
            </a:r>
            <a:r>
              <a:rPr lang="en-US" sz="1400" dirty="0" smtClean="0"/>
              <a:t>call</a:t>
            </a:r>
          </a:p>
          <a:p>
            <a:pPr marL="285750" lvl="0" indent="-285750">
              <a:buFont typeface="Arial"/>
              <a:buChar char="•"/>
            </a:pPr>
            <a:r>
              <a:rPr lang="en-US" sz="1400" dirty="0" smtClean="0"/>
              <a:t>At </a:t>
            </a:r>
            <a:r>
              <a:rPr lang="en-US" sz="1400" dirty="0"/>
              <a:t>least 250 minutes </a:t>
            </a:r>
            <a:r>
              <a:rPr lang="en-US" sz="1400" dirty="0" smtClean="0"/>
              <a:t>spent </a:t>
            </a:r>
            <a:r>
              <a:rPr lang="en-US" sz="1400" dirty="0"/>
              <a:t>reviewing responses that do not </a:t>
            </a:r>
            <a:r>
              <a:rPr lang="en-US" sz="1400" dirty="0" smtClean="0"/>
              <a:t>match </a:t>
            </a:r>
          </a:p>
          <a:p>
            <a:pPr marL="285750" lvl="0" indent="-285750">
              <a:buFont typeface="Arial"/>
              <a:buChar char="•"/>
            </a:pPr>
            <a:r>
              <a:rPr lang="en-US" sz="1400" dirty="0" smtClean="0"/>
              <a:t>7 </a:t>
            </a:r>
            <a:r>
              <a:rPr lang="en-US" sz="1400" dirty="0"/>
              <a:t>calls per year </a:t>
            </a:r>
            <a:r>
              <a:rPr lang="en-US" sz="1400" dirty="0" smtClean="0"/>
              <a:t>sent </a:t>
            </a:r>
          </a:p>
          <a:p>
            <a:pPr marL="285750" lvl="0" indent="-285750">
              <a:buFont typeface="Arial"/>
              <a:buChar char="•"/>
            </a:pPr>
            <a:r>
              <a:rPr lang="en-US" sz="1400" dirty="0" smtClean="0"/>
              <a:t>1750 </a:t>
            </a:r>
            <a:r>
              <a:rPr lang="en-US" sz="1400" dirty="0"/>
              <a:t>minutes, or </a:t>
            </a:r>
            <a:r>
              <a:rPr lang="en-US" sz="1400" dirty="0" smtClean="0"/>
              <a:t>29.2hs </a:t>
            </a:r>
            <a:r>
              <a:rPr lang="en-US" sz="1400" dirty="0"/>
              <a:t>(3.625 working days) are wasted per year reviewing unsuitable </a:t>
            </a:r>
            <a:r>
              <a:rPr lang="en-US" sz="1400" dirty="0" smtClean="0"/>
              <a:t>applications </a:t>
            </a:r>
            <a:endParaRPr lang="en-IE" sz="1400" dirty="0"/>
          </a:p>
        </p:txBody>
      </p:sp>
      <p:sp>
        <p:nvSpPr>
          <p:cNvPr id="11" name="Rounded Rectangle 10"/>
          <p:cNvSpPr/>
          <p:nvPr/>
        </p:nvSpPr>
        <p:spPr>
          <a:xfrm>
            <a:off x="-195695" y="267601"/>
            <a:ext cx="2301778" cy="355600"/>
          </a:xfrm>
          <a:prstGeom prst="round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07926" y="292101"/>
            <a:ext cx="25167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HOW MUCH DOES IT COST?</a:t>
            </a:r>
            <a:endParaRPr lang="en-IE" sz="1200" dirty="0">
              <a:solidFill>
                <a:schemeClr val="bg1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5854700" y="822451"/>
            <a:ext cx="1654949" cy="1654947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Indyv-creatives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551" y="805231"/>
            <a:ext cx="1672168" cy="167216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37217" y="1008540"/>
            <a:ext cx="1778000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GB" sz="1500" dirty="0" smtClean="0">
                <a:solidFill>
                  <a:schemeClr val="bg1"/>
                </a:solidFill>
              </a:rPr>
              <a:t>INDIVIDUAL CREATIVES</a:t>
            </a:r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33260" y="-1516100"/>
            <a:ext cx="1778000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GB" sz="1500" dirty="0" smtClean="0">
                <a:solidFill>
                  <a:schemeClr val="bg1"/>
                </a:solidFill>
              </a:rPr>
              <a:t>PROMOTORS OF OPPORTUNITIES</a:t>
            </a:r>
            <a:endParaRPr lang="en-GB" sz="1500" dirty="0">
              <a:solidFill>
                <a:schemeClr val="bg1"/>
              </a:solidFill>
            </a:endParaRPr>
          </a:p>
        </p:txBody>
      </p:sp>
      <p:pic>
        <p:nvPicPr>
          <p:cNvPr id="6" name="Picture 5" descr="hous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1766" y="1359673"/>
            <a:ext cx="593235" cy="96933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812367" y="1053895"/>
            <a:ext cx="1778000" cy="393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GB" sz="1200" dirty="0" smtClean="0">
                <a:solidFill>
                  <a:schemeClr val="bg1"/>
                </a:solidFill>
              </a:rPr>
              <a:t>PROMOTORS</a:t>
            </a:r>
          </a:p>
          <a:p>
            <a:pPr algn="ctr">
              <a:lnSpc>
                <a:spcPct val="80000"/>
              </a:lnSpc>
            </a:pPr>
            <a:r>
              <a:rPr lang="en-GB" sz="1200" dirty="0" smtClean="0">
                <a:solidFill>
                  <a:schemeClr val="bg1"/>
                </a:solidFill>
              </a:rPr>
              <a:t>OF OPPORTUNITIES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17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82015" y="-1136649"/>
            <a:ext cx="1784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WHAT IS NEEDED</a:t>
            </a:r>
            <a:endParaRPr lang="en-IE" sz="1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87900" y="1460496"/>
            <a:ext cx="389043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ELIMINATING TIME SPENT ON SEARCH</a:t>
            </a:r>
            <a:r>
              <a:rPr lang="en-GB" sz="1200" dirty="0" smtClean="0"/>
              <a:t> </a:t>
            </a:r>
            <a:r>
              <a:rPr lang="en-GB" sz="1200" dirty="0"/>
              <a:t>– an </a:t>
            </a:r>
            <a:r>
              <a:rPr lang="en-GB" sz="1200" dirty="0" smtClean="0"/>
              <a:t>intelligent layer to select </a:t>
            </a:r>
            <a:r>
              <a:rPr lang="en-GB" sz="1200" dirty="0"/>
              <a:t>the best match for each callout &amp; talent.</a:t>
            </a:r>
          </a:p>
          <a:p>
            <a:pPr lvl="0"/>
            <a:endParaRPr lang="en-GB" sz="1200" dirty="0" smtClean="0"/>
          </a:p>
          <a:p>
            <a:pPr lvl="0"/>
            <a:endParaRPr lang="en-GB" sz="1200" b="1" dirty="0" smtClean="0"/>
          </a:p>
          <a:p>
            <a:r>
              <a:rPr lang="en-GB" sz="1200" b="1" dirty="0" smtClean="0"/>
              <a:t>SAVING </a:t>
            </a:r>
            <a:r>
              <a:rPr lang="en-GB" sz="1200" b="1" dirty="0"/>
              <a:t>TIME &amp; MONEY</a:t>
            </a:r>
            <a:r>
              <a:rPr lang="en-GB" sz="1200" dirty="0"/>
              <a:t> – </a:t>
            </a:r>
            <a:r>
              <a:rPr lang="en-GB" sz="1200" dirty="0" smtClean="0"/>
              <a:t>saving </a:t>
            </a:r>
            <a:r>
              <a:rPr lang="en-GB" sz="1200" dirty="0"/>
              <a:t>2-6 hours weekly &amp; </a:t>
            </a:r>
            <a:r>
              <a:rPr lang="en-GB" sz="1200" dirty="0" smtClean="0"/>
              <a:t>reducing </a:t>
            </a:r>
            <a:r>
              <a:rPr lang="en-GB" sz="1200" dirty="0"/>
              <a:t>numbers of irrelevant applications.</a:t>
            </a:r>
          </a:p>
          <a:p>
            <a:pPr lvl="0"/>
            <a:endParaRPr lang="en-GB" sz="1200" dirty="0" smtClean="0"/>
          </a:p>
          <a:p>
            <a:pPr lvl="0"/>
            <a:endParaRPr lang="en-GB" sz="1200" b="1" dirty="0" smtClean="0"/>
          </a:p>
          <a:p>
            <a:pPr lvl="0"/>
            <a:r>
              <a:rPr lang="en-GB" sz="1200" b="1" dirty="0" smtClean="0"/>
              <a:t>EFFECTIVE &amp; AFFORDABLE SOLUTION</a:t>
            </a:r>
            <a:r>
              <a:rPr lang="en-GB" sz="1200" dirty="0" smtClean="0"/>
              <a:t>– matching any </a:t>
            </a:r>
            <a:r>
              <a:rPr lang="en-GB" sz="1200" dirty="0"/>
              <a:t>budgets, targets only creative sector, in any geographical location.</a:t>
            </a:r>
          </a:p>
          <a:p>
            <a:pPr lvl="0"/>
            <a:endParaRPr lang="en-GB" sz="1200" b="1" dirty="0" smtClean="0"/>
          </a:p>
          <a:p>
            <a:r>
              <a:rPr lang="en-GB" sz="1200" b="1" dirty="0" smtClean="0"/>
              <a:t>NO FRAGMENTATION</a:t>
            </a:r>
            <a:r>
              <a:rPr lang="en-GB" sz="1200" dirty="0" smtClean="0"/>
              <a:t> – catering for both creative businesses &amp; individuals, covering for all genres and allowing </a:t>
            </a:r>
            <a:r>
              <a:rPr lang="en-GB" sz="1200" dirty="0"/>
              <a:t>cultural and creative professionals to connect across borders </a:t>
            </a:r>
            <a:r>
              <a:rPr lang="en-GB" sz="1200" dirty="0" smtClean="0"/>
              <a:t>(greater </a:t>
            </a:r>
            <a:r>
              <a:rPr lang="en-GB" sz="1200" dirty="0"/>
              <a:t>utilisation of the European Single </a:t>
            </a:r>
            <a:r>
              <a:rPr lang="en-GB" sz="1200" dirty="0" smtClean="0"/>
              <a:t>Market). </a:t>
            </a:r>
            <a:endParaRPr lang="en-GB" sz="1200" dirty="0"/>
          </a:p>
          <a:p>
            <a:pPr lvl="0"/>
            <a:endParaRPr lang="en-IE" sz="1200" dirty="0"/>
          </a:p>
        </p:txBody>
      </p:sp>
      <p:pic>
        <p:nvPicPr>
          <p:cNvPr id="8" name="Picture 7" descr="img1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90" y="729031"/>
            <a:ext cx="4057650" cy="4057650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-195695" y="267601"/>
            <a:ext cx="1751446" cy="355600"/>
          </a:xfrm>
          <a:prstGeom prst="round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07927" y="292101"/>
            <a:ext cx="14478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WHAT IS </a:t>
            </a:r>
            <a:r>
              <a:rPr lang="en-GB" sz="1200" b="1" dirty="0" smtClean="0">
                <a:solidFill>
                  <a:schemeClr val="bg1"/>
                </a:solidFill>
              </a:rPr>
              <a:t>NEEDED?</a:t>
            </a:r>
            <a:endParaRPr lang="en-IE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88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9D0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 descr="img4-proces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920" y="1438883"/>
            <a:ext cx="8640960" cy="319283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125133" y="1663700"/>
            <a:ext cx="1888067" cy="61806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277" y="1812769"/>
            <a:ext cx="1722725" cy="32602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400" y="852714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ARTCONNECTED MATCHES OPPORTUNITIES WITH CREATIVE TALENT</a:t>
            </a:r>
            <a:endParaRPr lang="en-US" sz="2000" b="1" dirty="0"/>
          </a:p>
        </p:txBody>
      </p:sp>
      <p:sp>
        <p:nvSpPr>
          <p:cNvPr id="14" name="Rectangle 13"/>
          <p:cNvSpPr/>
          <p:nvPr/>
        </p:nvSpPr>
        <p:spPr>
          <a:xfrm>
            <a:off x="1338697" y="1835150"/>
            <a:ext cx="566304" cy="267657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-195695" y="267601"/>
            <a:ext cx="1709112" cy="355600"/>
          </a:xfrm>
          <a:prstGeom prst="round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-293418" y="287736"/>
            <a:ext cx="22204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100" b="1" dirty="0" smtClean="0">
                <a:solidFill>
                  <a:schemeClr val="bg1"/>
                </a:solidFill>
              </a:rPr>
              <a:t>TESTING A SMART </a:t>
            </a:r>
            <a:r>
              <a:rPr lang="en-IE" sz="1100" b="1" dirty="0">
                <a:solidFill>
                  <a:schemeClr val="bg1"/>
                </a:solidFill>
              </a:rPr>
              <a:t>SOLUTION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-232832" y="267601"/>
            <a:ext cx="2772828" cy="355600"/>
          </a:xfrm>
          <a:prstGeom prst="round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TESTING A SMART SOLUTION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1874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>
            <a:off x="4779149" y="2000250"/>
            <a:ext cx="3924301" cy="2711450"/>
          </a:xfrm>
          <a:prstGeom prst="roundRect">
            <a:avLst>
              <a:gd name="adj" fmla="val 9104"/>
            </a:avLst>
          </a:prstGeom>
          <a:solidFill>
            <a:srgbClr val="FFD05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406399" y="2000250"/>
            <a:ext cx="3924301" cy="2711450"/>
          </a:xfrm>
          <a:prstGeom prst="roundRect">
            <a:avLst>
              <a:gd name="adj" fmla="val 9104"/>
            </a:avLst>
          </a:prstGeom>
          <a:solidFill>
            <a:srgbClr val="FF9D0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-195695" y="267601"/>
            <a:ext cx="1928091" cy="355600"/>
          </a:xfrm>
          <a:prstGeom prst="round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-82568" y="292101"/>
            <a:ext cx="1784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OUR PLANS</a:t>
            </a:r>
            <a:endParaRPr lang="en-IE" sz="12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4200" y="2324100"/>
            <a:ext cx="3611880" cy="2613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sz="1400" b="1" dirty="0" smtClean="0"/>
              <a:t>Engaging </a:t>
            </a:r>
            <a:r>
              <a:rPr lang="en-GB" sz="1400" b="1" dirty="0"/>
              <a:t>Creative Businesses &amp; Organisations </a:t>
            </a:r>
            <a:r>
              <a:rPr lang="en-GB" sz="1400" dirty="0"/>
              <a:t>looking for Talent (18% of the </a:t>
            </a:r>
            <a:r>
              <a:rPr lang="en-GB" sz="1400" dirty="0" smtClean="0"/>
              <a:t>market), and on 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sz="1400" b="1" dirty="0" smtClean="0"/>
              <a:t>Registering</a:t>
            </a:r>
            <a:r>
              <a:rPr lang="en-GB" sz="1400" dirty="0" smtClean="0"/>
              <a:t> individual creatives &amp; venues, equipment &amp; service providers </a:t>
            </a:r>
            <a:r>
              <a:rPr lang="en-GB" sz="1400" dirty="0"/>
              <a:t>working in Audio-Visual (9% of the market), Performing Arts &amp; Music (32%), Visual Arts (16%).</a:t>
            </a:r>
            <a:endParaRPr lang="en-IE" sz="1400" dirty="0"/>
          </a:p>
          <a:p>
            <a:pPr marL="285750" lvl="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IE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4978400" y="2891947"/>
            <a:ext cx="3098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1400" b="1" dirty="0" smtClean="0"/>
              <a:t>Partnership</a:t>
            </a:r>
            <a:r>
              <a:rPr lang="en-GB" sz="1400" dirty="0" smtClean="0"/>
              <a:t>s </a:t>
            </a:r>
            <a:r>
              <a:rPr lang="en-GB" sz="1400" dirty="0"/>
              <a:t>with local organisations &amp; </a:t>
            </a:r>
            <a:r>
              <a:rPr lang="en-GB" sz="1400" dirty="0" smtClean="0"/>
              <a:t>festivals in Warsaw &amp; Milan</a:t>
            </a:r>
            <a:endParaRPr lang="en-GB" sz="1400" dirty="0"/>
          </a:p>
          <a:p>
            <a:pPr lvl="0"/>
            <a:endParaRPr lang="en-GB" sz="1400" dirty="0"/>
          </a:p>
        </p:txBody>
      </p:sp>
      <p:pic>
        <p:nvPicPr>
          <p:cNvPr id="19" name="Picture 18" descr="img7_PL&amp;IT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724" y="725200"/>
            <a:ext cx="1732273" cy="1764000"/>
          </a:xfrm>
          <a:prstGeom prst="rect">
            <a:avLst/>
          </a:prstGeom>
        </p:spPr>
      </p:pic>
      <p:pic>
        <p:nvPicPr>
          <p:cNvPr id="20" name="Picture 19" descr="img7_Ir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224" y="729552"/>
            <a:ext cx="1728000" cy="1759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15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9D0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787398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FFFFFF"/>
                </a:solidFill>
              </a:rPr>
              <a:t>THANK </a:t>
            </a:r>
            <a:r>
              <a:rPr lang="en-GB" sz="4000" b="1" dirty="0" smtClean="0">
                <a:solidFill>
                  <a:srgbClr val="FFFFFF"/>
                </a:solidFill>
              </a:rPr>
              <a:t>YOU</a:t>
            </a:r>
          </a:p>
          <a:p>
            <a:pPr algn="ctr"/>
            <a:r>
              <a:rPr lang="en-GB" sz="2800" b="1" dirty="0" smtClean="0">
                <a:solidFill>
                  <a:srgbClr val="FFFFFF"/>
                </a:solidFill>
              </a:rPr>
              <a:t>&amp; PLEASE GET </a:t>
            </a:r>
            <a:r>
              <a:rPr lang="en-GB" sz="2800" b="1" dirty="0">
                <a:solidFill>
                  <a:srgbClr val="FFFFFF"/>
                </a:solidFill>
              </a:rPr>
              <a:t>IN </a:t>
            </a:r>
            <a:r>
              <a:rPr lang="en-GB" sz="2800" b="1" dirty="0" smtClean="0">
                <a:solidFill>
                  <a:srgbClr val="FFFFFF"/>
                </a:solidFill>
              </a:rPr>
              <a:t>TOUCH!</a:t>
            </a:r>
            <a:endParaRPr lang="en-US" sz="4000" b="1" dirty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311356"/>
            <a:ext cx="914400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pl-PL" sz="1200" b="1" dirty="0"/>
              <a:t>Monika Sapielak </a:t>
            </a:r>
            <a:endParaRPr lang="en-GB" sz="1200" b="1" dirty="0" smtClean="0"/>
          </a:p>
          <a:p>
            <a:pPr algn="ctr">
              <a:lnSpc>
                <a:spcPct val="130000"/>
              </a:lnSpc>
            </a:pPr>
            <a:r>
              <a:rPr lang="pl-PL" sz="1200" b="1" u="sng" dirty="0" smtClean="0">
                <a:hlinkClick r:id="rId2"/>
              </a:rPr>
              <a:t>monika@artconnected.ie</a:t>
            </a:r>
            <a:endParaRPr lang="en-IE" sz="1200" dirty="0"/>
          </a:p>
          <a:p>
            <a:pPr algn="ctr">
              <a:lnSpc>
                <a:spcPct val="130000"/>
              </a:lnSpc>
            </a:pPr>
            <a:r>
              <a:rPr lang="en-GB" sz="1200" b="1" dirty="0" smtClean="0">
                <a:hlinkClick r:id="rId3"/>
              </a:rPr>
              <a:t>www.artconnected.ie</a:t>
            </a:r>
            <a:endParaRPr lang="en-GB" sz="1200" b="1" dirty="0" smtClean="0"/>
          </a:p>
          <a:p>
            <a:pPr algn="ctr">
              <a:lnSpc>
                <a:spcPct val="130000"/>
              </a:lnSpc>
            </a:pPr>
            <a:r>
              <a:rPr lang="pl-PL" sz="1200" b="1" dirty="0" smtClean="0"/>
              <a:t>086-608-4020</a:t>
            </a:r>
            <a:endParaRPr lang="en-IE" sz="1200" dirty="0"/>
          </a:p>
        </p:txBody>
      </p:sp>
      <p:pic>
        <p:nvPicPr>
          <p:cNvPr id="8" name="Picture 7" descr="NEW_artconnected_logo_transparent_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7300" y="3615134"/>
            <a:ext cx="4114800" cy="864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63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37162" y="3448030"/>
            <a:ext cx="3098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Integrate, promote &amp; mentor Migrant, Experimental &amp; Emerging Artists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Provide Creative Entrepreneurship Training Programme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en-GB" sz="1200" dirty="0" smtClean="0"/>
              <a:t>Research &amp; Advocacy</a:t>
            </a:r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en-GB" sz="1200" dirty="0" smtClean="0"/>
              <a:t>Innovation in the Creative Sector</a:t>
            </a:r>
            <a:endParaRPr lang="en-IE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5152815" y="3448030"/>
            <a:ext cx="31191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buFont typeface="Arial"/>
              <a:buChar char="•"/>
            </a:pPr>
            <a:r>
              <a:rPr lang="en-GB" sz="1200" dirty="0" smtClean="0"/>
              <a:t>400 </a:t>
            </a:r>
            <a:r>
              <a:rPr lang="en-GB" sz="1200" dirty="0"/>
              <a:t>migrant </a:t>
            </a:r>
            <a:r>
              <a:rPr lang="en-GB" sz="1200" dirty="0" smtClean="0"/>
              <a:t>and 600 local artists presented</a:t>
            </a:r>
          </a:p>
          <a:p>
            <a:pPr marL="171450" indent="-171450" algn="just">
              <a:buFont typeface="Arial"/>
              <a:buChar char="•"/>
            </a:pPr>
            <a:r>
              <a:rPr lang="en-GB" sz="1200" dirty="0" smtClean="0"/>
              <a:t>16,000+ audiences</a:t>
            </a:r>
          </a:p>
          <a:p>
            <a:pPr marL="171450" indent="-171450" algn="just">
              <a:buFont typeface="Arial"/>
              <a:buChar char="•"/>
            </a:pPr>
            <a:r>
              <a:rPr lang="en-GB" sz="1200" dirty="0" smtClean="0"/>
              <a:t>900+ events</a:t>
            </a:r>
            <a:endParaRPr lang="en-GB" sz="1200" dirty="0"/>
          </a:p>
          <a:p>
            <a:pPr marL="171450" indent="-171450" algn="just">
              <a:buFont typeface="Arial"/>
              <a:buChar char="•"/>
            </a:pPr>
            <a:r>
              <a:rPr lang="en-GB" sz="1200" dirty="0" smtClean="0"/>
              <a:t>50 exhibitions</a:t>
            </a:r>
          </a:p>
          <a:p>
            <a:pPr marL="171450" indent="-171450" algn="just">
              <a:buFont typeface="Arial"/>
              <a:buChar char="•"/>
            </a:pPr>
            <a:r>
              <a:rPr lang="en-GB" sz="1200" dirty="0" smtClean="0"/>
              <a:t>50 workshops</a:t>
            </a:r>
          </a:p>
          <a:p>
            <a:pPr marL="171450" indent="-171450" algn="just">
              <a:buFont typeface="Arial"/>
              <a:buChar char="•"/>
            </a:pPr>
            <a:r>
              <a:rPr lang="en-GB" sz="1200" dirty="0" smtClean="0"/>
              <a:t>26,000 followers on social media</a:t>
            </a:r>
            <a:endParaRPr lang="en-IE" sz="1200" dirty="0"/>
          </a:p>
        </p:txBody>
      </p:sp>
      <p:sp>
        <p:nvSpPr>
          <p:cNvPr id="10" name="Rounded Rectangle 9"/>
          <p:cNvSpPr/>
          <p:nvPr/>
        </p:nvSpPr>
        <p:spPr>
          <a:xfrm>
            <a:off x="-232832" y="267601"/>
            <a:ext cx="2772828" cy="355600"/>
          </a:xfrm>
          <a:prstGeom prst="round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18509" y="302684"/>
            <a:ext cx="23897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CENTRE FOR CREATIVE PRACTICES</a:t>
            </a:r>
            <a:endParaRPr lang="en-IE" sz="1200" dirty="0">
              <a:solidFill>
                <a:schemeClr val="bg1"/>
              </a:solidFill>
            </a:endParaRPr>
          </a:p>
        </p:txBody>
      </p:sp>
      <p:pic>
        <p:nvPicPr>
          <p:cNvPr id="4" name="Picture 3" descr="peak-illu_no-tex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815" y="857829"/>
            <a:ext cx="2448272" cy="2448272"/>
          </a:xfrm>
          <a:prstGeom prst="rect">
            <a:avLst/>
          </a:prstGeom>
        </p:spPr>
      </p:pic>
      <p:pic>
        <p:nvPicPr>
          <p:cNvPr id="5" name="Picture 4" descr="target-illu_no-tex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62" y="857829"/>
            <a:ext cx="2448272" cy="244827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152815" y="1132133"/>
            <a:ext cx="2448272" cy="595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dirty="0" smtClean="0">
                <a:solidFill>
                  <a:schemeClr val="bg1"/>
                </a:solidFill>
              </a:rPr>
              <a:t>CFCP</a:t>
            </a:r>
          </a:p>
          <a:p>
            <a:pPr algn="ctr">
              <a:lnSpc>
                <a:spcPct val="90000"/>
              </a:lnSpc>
            </a:pPr>
            <a:r>
              <a:rPr lang="en-GB" dirty="0" smtClean="0">
                <a:solidFill>
                  <a:schemeClr val="bg1"/>
                </a:solidFill>
              </a:rPr>
              <a:t>SINCE 2009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37162" y="1132133"/>
            <a:ext cx="2448272" cy="595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dirty="0" smtClean="0">
                <a:solidFill>
                  <a:schemeClr val="bg1"/>
                </a:solidFill>
              </a:rPr>
              <a:t>WHAT DO</a:t>
            </a:r>
          </a:p>
          <a:p>
            <a:pPr algn="ctr">
              <a:lnSpc>
                <a:spcPct val="90000"/>
              </a:lnSpc>
            </a:pPr>
            <a:r>
              <a:rPr lang="en-GB" dirty="0" smtClean="0">
                <a:solidFill>
                  <a:schemeClr val="bg1"/>
                </a:solidFill>
              </a:rPr>
              <a:t> WE DO?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72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eak2-illu_no-tex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84" y="829935"/>
            <a:ext cx="3911398" cy="3911398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-124846" y="267601"/>
            <a:ext cx="1928091" cy="355600"/>
          </a:xfrm>
          <a:prstGeom prst="round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-103734" y="292101"/>
            <a:ext cx="1784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 dirty="0" smtClean="0">
                <a:solidFill>
                  <a:schemeClr val="bg1"/>
                </a:solidFill>
              </a:rPr>
              <a:t>CFCP’s MILESTONES</a:t>
            </a:r>
            <a:endParaRPr lang="en-IE" sz="1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6236" y="1375828"/>
            <a:ext cx="42799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AWARDS: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 smtClean="0"/>
              <a:t>Arthur Guinness Main Award 2012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 smtClean="0"/>
              <a:t>Merit to Polish Culture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 smtClean="0"/>
              <a:t>Shortlisted as Dublin’s gallery of the year 2012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 smtClean="0"/>
              <a:t>Multicultural Company of the year in 2011</a:t>
            </a:r>
          </a:p>
          <a:p>
            <a:endParaRPr lang="en-GB" sz="1600" b="1" dirty="0" smtClean="0"/>
          </a:p>
          <a:p>
            <a:endParaRPr lang="en-GB" sz="1600" b="1" dirty="0" smtClean="0"/>
          </a:p>
          <a:p>
            <a:r>
              <a:rPr lang="en-GB" sz="1600" b="1" dirty="0" smtClean="0"/>
              <a:t>SUPPORTED BY: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 smtClean="0"/>
              <a:t>Arts Council of Ireland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 smtClean="0"/>
              <a:t>Dublin City Council Arts Office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/>
              <a:t>Dublin City Council </a:t>
            </a:r>
            <a:r>
              <a:rPr lang="en-GB" sz="1600" dirty="0" smtClean="0"/>
              <a:t>Office of Integration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 smtClean="0"/>
              <a:t>Wicklow Local Enterprise Office</a:t>
            </a:r>
            <a:endParaRPr lang="en-GB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289466" y="1407548"/>
            <a:ext cx="40920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chemeClr val="bg1"/>
                </a:solidFill>
              </a:rPr>
              <a:t>ACHIEVED TO DATE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-232832" y="267601"/>
            <a:ext cx="2772828" cy="355600"/>
          </a:xfrm>
          <a:prstGeom prst="round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CENTRE FOR CREATIVE PRACTICES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5044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cover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871" b="29384"/>
          <a:stretch/>
        </p:blipFill>
        <p:spPr>
          <a:xfrm>
            <a:off x="2410837" y="750273"/>
            <a:ext cx="4747146" cy="302744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3807546"/>
            <a:ext cx="9144000" cy="707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sz="2200" dirty="0" smtClean="0"/>
              <a:t>CREATIVE JOBS, FUNDING AND</a:t>
            </a:r>
          </a:p>
          <a:p>
            <a:pPr algn="ctr">
              <a:lnSpc>
                <a:spcPct val="90000"/>
              </a:lnSpc>
            </a:pPr>
            <a:r>
              <a:rPr lang="en-GB" sz="2200" dirty="0" smtClean="0"/>
              <a:t>OPPORTUNITIES PUZZLE</a:t>
            </a:r>
            <a:endParaRPr lang="en-US" sz="2200" dirty="0"/>
          </a:p>
        </p:txBody>
      </p:sp>
      <p:sp>
        <p:nvSpPr>
          <p:cNvPr id="8" name="Rounded Rectangle 7"/>
          <p:cNvSpPr/>
          <p:nvPr/>
        </p:nvSpPr>
        <p:spPr>
          <a:xfrm>
            <a:off x="-129119" y="267601"/>
            <a:ext cx="1498905" cy="355600"/>
          </a:xfrm>
          <a:prstGeom prst="round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05517" y="292102"/>
            <a:ext cx="13277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TODAY’S FOCUS</a:t>
            </a:r>
            <a:endParaRPr lang="en-IE" sz="1200" b="1" dirty="0">
              <a:solidFill>
                <a:schemeClr val="bg1"/>
              </a:solidFill>
            </a:endParaRPr>
          </a:p>
          <a:p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10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32700"/>
            <a:ext cx="8496944" cy="4392920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-129119" y="267601"/>
            <a:ext cx="1081623" cy="355600"/>
          </a:xfrm>
          <a:prstGeom prst="round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5517" y="292101"/>
            <a:ext cx="794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CONTEXT</a:t>
            </a:r>
            <a:endParaRPr lang="en-IE" sz="1200" b="1" dirty="0">
              <a:solidFill>
                <a:schemeClr val="bg1"/>
              </a:solidFill>
            </a:endParaRPr>
          </a:p>
          <a:p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524499" y="3009519"/>
            <a:ext cx="3170767" cy="1604813"/>
          </a:xfrm>
          <a:prstGeom prst="roundRect">
            <a:avLst>
              <a:gd name="adj" fmla="val 9104"/>
            </a:avLst>
          </a:prstGeom>
          <a:solidFill>
            <a:srgbClr val="FF9D0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524499" y="3285062"/>
            <a:ext cx="31707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Short contracts &amp; preferred</a:t>
            </a:r>
          </a:p>
          <a:p>
            <a:pPr algn="ctr"/>
            <a:r>
              <a:rPr lang="en-US" sz="1600" dirty="0" smtClean="0"/>
              <a:t>outsourcing solutions require</a:t>
            </a:r>
          </a:p>
          <a:p>
            <a:pPr algn="ctr"/>
            <a:r>
              <a:rPr lang="en-US" sz="1600" b="1" dirty="0" smtClean="0"/>
              <a:t>constant &amp; cost-effective access</a:t>
            </a:r>
          </a:p>
          <a:p>
            <a:pPr algn="ctr"/>
            <a:r>
              <a:rPr lang="en-US" sz="1600" b="1" dirty="0" smtClean="0"/>
              <a:t>to opportunities &amp; talent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4401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ain-illu_no-tex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541" y="813695"/>
            <a:ext cx="3897098" cy="389709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87900" y="495300"/>
            <a:ext cx="39751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PAINS FOR CREATIVES</a:t>
            </a:r>
            <a:r>
              <a:rPr lang="en-IE" sz="1400" dirty="0"/>
              <a:t> </a:t>
            </a:r>
          </a:p>
          <a:p>
            <a:r>
              <a:rPr lang="en-GB" sz="1600" b="1" dirty="0"/>
              <a:t> </a:t>
            </a:r>
            <a:endParaRPr lang="en-IE" sz="1600" dirty="0"/>
          </a:p>
          <a:p>
            <a:r>
              <a:rPr lang="en-GB" sz="1400" b="1" dirty="0"/>
              <a:t>TIME SPENT – 2-6 HOURS WEEKLY</a:t>
            </a:r>
            <a:endParaRPr lang="en-IE" sz="1400" dirty="0"/>
          </a:p>
          <a:p>
            <a:pPr lvl="0"/>
            <a:r>
              <a:rPr lang="en-GB" sz="1200" dirty="0"/>
              <a:t>Time wasted ploughing through irrelevant information.</a:t>
            </a:r>
            <a:endParaRPr lang="en-IE" sz="1200" dirty="0"/>
          </a:p>
          <a:p>
            <a:endParaRPr lang="en-GB" sz="1400" b="1" dirty="0"/>
          </a:p>
          <a:p>
            <a:r>
              <a:rPr lang="en-GB" sz="1400" b="1" dirty="0"/>
              <a:t>RESULT</a:t>
            </a:r>
            <a:endParaRPr lang="en-IE" sz="1400" dirty="0"/>
          </a:p>
          <a:p>
            <a:pPr lvl="0"/>
            <a:r>
              <a:rPr lang="en-GB" sz="1200" dirty="0"/>
              <a:t>Frustrated about all jobs they miss.</a:t>
            </a:r>
            <a:endParaRPr lang="en-IE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4787900" y="2650874"/>
            <a:ext cx="3975100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PAINS</a:t>
            </a:r>
            <a:r>
              <a:rPr lang="en-GB" sz="1400" dirty="0"/>
              <a:t> </a:t>
            </a:r>
            <a:r>
              <a:rPr lang="en-IE" sz="1400" b="1" dirty="0"/>
              <a:t>FOR </a:t>
            </a:r>
            <a:r>
              <a:rPr lang="en-GB" sz="1400" b="1" dirty="0"/>
              <a:t>PROMOTORS OF OPPORTUNITIES</a:t>
            </a:r>
            <a:endParaRPr lang="en-GB" sz="1400" dirty="0"/>
          </a:p>
          <a:p>
            <a:r>
              <a:rPr lang="en-GB" sz="1200" b="1" dirty="0"/>
              <a:t> </a:t>
            </a:r>
            <a:endParaRPr lang="en-GB" sz="1200" dirty="0"/>
          </a:p>
          <a:p>
            <a:r>
              <a:rPr lang="en-GB" sz="1200" b="1" dirty="0"/>
              <a:t>MONEY</a:t>
            </a:r>
            <a:endParaRPr lang="en-GB" sz="1200" dirty="0"/>
          </a:p>
          <a:p>
            <a:r>
              <a:rPr lang="en-GB" sz="1200" dirty="0"/>
              <a:t>Financing the advertising in multiple places &amp; channels.</a:t>
            </a:r>
          </a:p>
          <a:p>
            <a:r>
              <a:rPr lang="en-GB" sz="1200" b="1" dirty="0"/>
              <a:t> </a:t>
            </a:r>
            <a:endParaRPr lang="en-GB" sz="1200" dirty="0"/>
          </a:p>
          <a:p>
            <a:r>
              <a:rPr lang="en-GB" sz="1200" b="1" dirty="0"/>
              <a:t>TIME SPENT </a:t>
            </a:r>
            <a:endParaRPr lang="en-GB" sz="1200" dirty="0"/>
          </a:p>
          <a:p>
            <a:r>
              <a:rPr lang="en-GB" sz="1200" dirty="0"/>
              <a:t>Time taken having to reformat according to each channel.</a:t>
            </a:r>
          </a:p>
          <a:p>
            <a:r>
              <a:rPr lang="en-GB" sz="1200" dirty="0"/>
              <a:t> </a:t>
            </a:r>
          </a:p>
          <a:p>
            <a:r>
              <a:rPr lang="en-GB" sz="1200" b="1" dirty="0"/>
              <a:t>RESULT</a:t>
            </a:r>
            <a:endParaRPr lang="en-GB" sz="1200" dirty="0"/>
          </a:p>
          <a:p>
            <a:r>
              <a:rPr lang="en-GB" sz="1200" dirty="0" smtClean="0"/>
              <a:t>Over </a:t>
            </a:r>
            <a:r>
              <a:rPr lang="en-GB" sz="1200" dirty="0"/>
              <a:t>50% of applications received by promoters are irrelevant.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4876800" y="2453640"/>
            <a:ext cx="3797300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66442" y="1352059"/>
            <a:ext cx="4092034" cy="557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sz="3300" dirty="0" smtClean="0">
                <a:solidFill>
                  <a:schemeClr val="bg1"/>
                </a:solidFill>
              </a:rPr>
              <a:t>PROBLEM</a:t>
            </a:r>
            <a:endParaRPr lang="en-GB" sz="33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99584" y="3555944"/>
            <a:ext cx="2825750" cy="761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sz="1600" dirty="0">
                <a:solidFill>
                  <a:schemeClr val="bg1"/>
                </a:solidFill>
              </a:rPr>
              <a:t>Lack of a central platform to </a:t>
            </a:r>
            <a:r>
              <a:rPr lang="en-GB" sz="1600" dirty="0" smtClean="0">
                <a:solidFill>
                  <a:schemeClr val="bg1"/>
                </a:solidFill>
              </a:rPr>
              <a:t>access </a:t>
            </a:r>
            <a:r>
              <a:rPr lang="en-GB" sz="1600" dirty="0">
                <a:solidFill>
                  <a:schemeClr val="bg1"/>
                </a:solidFill>
              </a:rPr>
              <a:t>career </a:t>
            </a:r>
            <a:r>
              <a:rPr lang="en-GB" sz="1600" dirty="0" smtClean="0">
                <a:solidFill>
                  <a:schemeClr val="bg1"/>
                </a:solidFill>
              </a:rPr>
              <a:t>opportunities</a:t>
            </a:r>
          </a:p>
          <a:p>
            <a:pPr algn="ctr">
              <a:lnSpc>
                <a:spcPct val="90000"/>
              </a:lnSpc>
            </a:pPr>
            <a:r>
              <a:rPr lang="en-GB" sz="1600" dirty="0" smtClean="0">
                <a:solidFill>
                  <a:schemeClr val="bg1"/>
                </a:solidFill>
              </a:rPr>
              <a:t> </a:t>
            </a:r>
            <a:r>
              <a:rPr lang="en-GB" sz="1600" dirty="0">
                <a:solidFill>
                  <a:schemeClr val="bg1"/>
                </a:solidFill>
              </a:rPr>
              <a:t>and creative talent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-129119" y="267601"/>
            <a:ext cx="1081623" cy="355600"/>
          </a:xfrm>
          <a:prstGeom prst="round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05516" y="292101"/>
            <a:ext cx="8469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PROBLEM</a:t>
            </a:r>
            <a:endParaRPr lang="en-IE" sz="1200" b="1" dirty="0">
              <a:solidFill>
                <a:schemeClr val="bg1"/>
              </a:solidFill>
            </a:endParaRPr>
          </a:p>
          <a:p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45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668460" y="1100250"/>
            <a:ext cx="39751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Non-interactive listings and time consuming, cumbersome </a:t>
            </a:r>
            <a:r>
              <a:rPr lang="en-GB" sz="1400" dirty="0" smtClean="0"/>
              <a:t>searches</a:t>
            </a:r>
            <a:endParaRPr lang="en-GB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General search engines that offer only limited, targeted search </a:t>
            </a:r>
            <a:r>
              <a:rPr lang="en-GB" sz="1400" dirty="0" smtClean="0"/>
              <a:t>capabilities</a:t>
            </a:r>
            <a:endParaRPr lang="en-GB" sz="1400" dirty="0"/>
          </a:p>
          <a:p>
            <a:endParaRPr lang="en-GB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Addressing only small market segments (designers, voice over artists, animation artists, musicians, visual artists, actors, photographers etc</a:t>
            </a:r>
            <a:r>
              <a:rPr lang="en-GB" sz="1400" dirty="0" smtClean="0"/>
              <a:t>.)</a:t>
            </a:r>
            <a:endParaRPr lang="en-GB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The promotions of opportunities currently available on Facebook and LinkedIn or in traditional printed media remain largely ineffective and </a:t>
            </a:r>
            <a:r>
              <a:rPr lang="en-GB" sz="1400" dirty="0" smtClean="0"/>
              <a:t>costly</a:t>
            </a:r>
            <a:endParaRPr lang="en-IE" sz="1200" dirty="0"/>
          </a:p>
        </p:txBody>
      </p:sp>
      <p:pic>
        <p:nvPicPr>
          <p:cNvPr id="7" name="Picture 6" descr="pain-illu_no-tex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541" y="813695"/>
            <a:ext cx="3897098" cy="389709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99584" y="3555944"/>
            <a:ext cx="2825750" cy="539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sz="1600" dirty="0">
                <a:solidFill>
                  <a:schemeClr val="bg1"/>
                </a:solidFill>
              </a:rPr>
              <a:t>Current solutions rely on outdated technologies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-182034" y="267601"/>
            <a:ext cx="1208618" cy="355600"/>
          </a:xfrm>
          <a:prstGeom prst="round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516" y="292101"/>
            <a:ext cx="973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PROBLEM</a:t>
            </a:r>
            <a:endParaRPr lang="en-IE" sz="1200" b="1" dirty="0">
              <a:solidFill>
                <a:schemeClr val="bg1"/>
              </a:solidFill>
            </a:endParaRPr>
          </a:p>
          <a:p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6442" y="1352058"/>
            <a:ext cx="4092034" cy="557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sz="3300" dirty="0" smtClean="0">
                <a:solidFill>
                  <a:schemeClr val="bg1"/>
                </a:solidFill>
              </a:rPr>
              <a:t>PROBLEM</a:t>
            </a:r>
            <a:endParaRPr lang="en-GB" sz="3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989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9" y="428222"/>
            <a:ext cx="9142901" cy="857250"/>
          </a:xfrm>
        </p:spPr>
        <p:txBody>
          <a:bodyPr>
            <a:normAutofit/>
          </a:bodyPr>
          <a:lstStyle/>
          <a:p>
            <a:r>
              <a:rPr lang="en-GB" sz="4000" dirty="0" smtClean="0"/>
              <a:t>Promotors of Opportunities</a:t>
            </a:r>
            <a:endParaRPr lang="en-GB" sz="40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09"/>
          <a:stretch/>
        </p:blipFill>
        <p:spPr>
          <a:xfrm>
            <a:off x="4771614" y="1537468"/>
            <a:ext cx="4156762" cy="3408070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76"/>
          <a:stretch/>
        </p:blipFill>
        <p:spPr>
          <a:xfrm>
            <a:off x="201086" y="1720067"/>
            <a:ext cx="4316536" cy="3120374"/>
          </a:xfrm>
        </p:spPr>
      </p:pic>
      <p:sp>
        <p:nvSpPr>
          <p:cNvPr id="7" name="Rounded Rectangle 6"/>
          <p:cNvSpPr/>
          <p:nvPr/>
        </p:nvSpPr>
        <p:spPr>
          <a:xfrm>
            <a:off x="-203201" y="267601"/>
            <a:ext cx="1610783" cy="355600"/>
          </a:xfrm>
          <a:prstGeom prst="round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99" y="292101"/>
            <a:ext cx="13207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 dirty="0" smtClean="0">
                <a:solidFill>
                  <a:schemeClr val="bg1"/>
                </a:solidFill>
              </a:rPr>
              <a:t>RESEARCH DATA</a:t>
            </a:r>
            <a:endParaRPr lang="en-IE" sz="1200" b="1" dirty="0">
              <a:solidFill>
                <a:schemeClr val="bg1"/>
              </a:solidFill>
            </a:endParaRPr>
          </a:p>
          <a:p>
            <a:pPr algn="r"/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463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13"/>
          <a:stretch/>
        </p:blipFill>
        <p:spPr>
          <a:xfrm>
            <a:off x="4749834" y="1526419"/>
            <a:ext cx="4199709" cy="3430200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51"/>
          <a:stretch/>
        </p:blipFill>
        <p:spPr>
          <a:xfrm>
            <a:off x="211669" y="1861991"/>
            <a:ext cx="4326506" cy="2984720"/>
          </a:xfrm>
        </p:spPr>
      </p:pic>
      <p:sp>
        <p:nvSpPr>
          <p:cNvPr id="7" name="Rounded Rectangle 6"/>
          <p:cNvSpPr/>
          <p:nvPr/>
        </p:nvSpPr>
        <p:spPr>
          <a:xfrm>
            <a:off x="-203201" y="267601"/>
            <a:ext cx="1610783" cy="355600"/>
          </a:xfrm>
          <a:prstGeom prst="round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99" y="292101"/>
            <a:ext cx="13207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 dirty="0" smtClean="0">
                <a:solidFill>
                  <a:schemeClr val="bg1"/>
                </a:solidFill>
              </a:rPr>
              <a:t>RESEARCH DATA</a:t>
            </a:r>
            <a:endParaRPr lang="en-IE" sz="1200" b="1" dirty="0">
              <a:solidFill>
                <a:schemeClr val="bg1"/>
              </a:solidFill>
            </a:endParaRPr>
          </a:p>
          <a:p>
            <a:pPr algn="r"/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099" y="428222"/>
            <a:ext cx="9142901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/>
              <a:t>Creatives looking for opportunities</a:t>
            </a:r>
          </a:p>
        </p:txBody>
      </p:sp>
    </p:spTree>
    <p:extLst>
      <p:ext uri="{BB962C8B-B14F-4D97-AF65-F5344CB8AC3E}">
        <p14:creationId xmlns:p14="http://schemas.microsoft.com/office/powerpoint/2010/main" val="415190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3706</TotalTime>
  <Words>690</Words>
  <Application>Microsoft Office PowerPoint</Application>
  <PresentationFormat>On-screen Show (16:9)</PresentationFormat>
  <Paragraphs>141</Paragraphs>
  <Slides>15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Promotors of Opportunities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agrand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Aga  Grandowicz</dc:creator>
  <cp:lastModifiedBy>vaio</cp:lastModifiedBy>
  <cp:revision>124</cp:revision>
  <dcterms:created xsi:type="dcterms:W3CDTF">2016-08-26T18:02:55Z</dcterms:created>
  <dcterms:modified xsi:type="dcterms:W3CDTF">2016-09-11T21:38:48Z</dcterms:modified>
</cp:coreProperties>
</file>